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3"/>
  </p:notesMasterIdLst>
  <p:sldIdLst>
    <p:sldId id="256" r:id="rId2"/>
  </p:sldIdLst>
  <p:sldSz cx="32918400" cy="43891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97"/>
    <p:restoredTop sz="92912"/>
  </p:normalViewPr>
  <p:slideViewPr>
    <p:cSldViewPr snapToGrid="0" snapToObjects="1">
      <p:cViewPr>
        <p:scale>
          <a:sx n="45" d="100"/>
          <a:sy n="45"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9019C-37B1-9245-AA11-23338A3CCC75}" type="datetimeFigureOut">
              <a:rPr lang="en-US" smtClean="0"/>
              <a:t>4/19/19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4FD59B-3E79-0346-B377-B72D2E2D2734}" type="slidenum">
              <a:rPr lang="en-US" smtClean="0"/>
              <a:t>‹#›</a:t>
            </a:fld>
            <a:endParaRPr lang="en-US"/>
          </a:p>
        </p:txBody>
      </p:sp>
    </p:spTree>
    <p:extLst>
      <p:ext uri="{BB962C8B-B14F-4D97-AF65-F5344CB8AC3E}">
        <p14:creationId xmlns:p14="http://schemas.microsoft.com/office/powerpoint/2010/main" val="180538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FD59B-3E79-0346-B377-B72D2E2D2734}" type="slidenum">
              <a:rPr lang="en-US" smtClean="0"/>
              <a:t>1</a:t>
            </a:fld>
            <a:endParaRPr lang="en-US"/>
          </a:p>
        </p:txBody>
      </p:sp>
    </p:spTree>
    <p:extLst>
      <p:ext uri="{BB962C8B-B14F-4D97-AF65-F5344CB8AC3E}">
        <p14:creationId xmlns:p14="http://schemas.microsoft.com/office/powerpoint/2010/main" val="395789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53133-4EC1-F74D-83A5-747682559C63}"/>
              </a:ext>
            </a:extLst>
          </p:cNvPr>
          <p:cNvSpPr>
            <a:spLocks noGrp="1"/>
          </p:cNvSpPr>
          <p:nvPr>
            <p:ph type="ctrTitle"/>
          </p:nvPr>
        </p:nvSpPr>
        <p:spPr>
          <a:xfrm>
            <a:off x="4114800" y="7183123"/>
            <a:ext cx="24688800" cy="1528064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2E219F1A-310E-734D-ADE0-13E6EA59D9A9}"/>
              </a:ext>
            </a:extLst>
          </p:cNvPr>
          <p:cNvSpPr>
            <a:spLocks noGrp="1"/>
          </p:cNvSpPr>
          <p:nvPr>
            <p:ph type="subTitle" idx="1"/>
          </p:nvPr>
        </p:nvSpPr>
        <p:spPr>
          <a:xfrm>
            <a:off x="4114800" y="23053043"/>
            <a:ext cx="24688800" cy="1059687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AFB5CB3D-A3E3-6945-95CB-680CE194F95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708C9C1-4976-5F47-B11E-9834B74CA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EF608-AEFE-824D-9B00-0EEC8BEA4FE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463690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16453-EBBF-8F45-8027-B4AB1703E2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19B1EB-94D0-0743-9A12-F558296511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E7EBA-A913-6245-8FAD-1B1777809D25}"/>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6B95BC1B-8FF4-AC48-BCF1-4D838EFE4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5B43F-5F32-9B4A-A994-42B0A0F8EA60}"/>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31542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4F907D-047B-E244-8E65-5C5BA18B8206}"/>
              </a:ext>
            </a:extLst>
          </p:cNvPr>
          <p:cNvSpPr>
            <a:spLocks noGrp="1"/>
          </p:cNvSpPr>
          <p:nvPr>
            <p:ph type="title" orient="vert"/>
          </p:nvPr>
        </p:nvSpPr>
        <p:spPr>
          <a:xfrm>
            <a:off x="23557230" y="2336800"/>
            <a:ext cx="7098030" cy="37195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BE1786-656F-744C-AC26-A749454CF06F}"/>
              </a:ext>
            </a:extLst>
          </p:cNvPr>
          <p:cNvSpPr>
            <a:spLocks noGrp="1"/>
          </p:cNvSpPr>
          <p:nvPr>
            <p:ph type="body" orient="vert" idx="1"/>
          </p:nvPr>
        </p:nvSpPr>
        <p:spPr>
          <a:xfrm>
            <a:off x="2263140"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B8389-7A4B-8C4C-8BD5-FBAFEFDE6B64}"/>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2E175499-2542-2048-8EA1-F9FD008B7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25D712-930D-414C-9456-AFB3B7704235}"/>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005908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425F-F89C-D146-978B-90C2E4FDE2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125B65-7F1E-004B-8E00-B776A58D34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5459D-C0CA-B049-A34B-603701C94E5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C7491F0A-BA31-8B4B-A753-88C5F96E0A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CA715-682E-FF48-8271-C481F846426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69706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4C69-0DB7-1F48-BE38-09EB47B95A11}"/>
              </a:ext>
            </a:extLst>
          </p:cNvPr>
          <p:cNvSpPr>
            <a:spLocks noGrp="1"/>
          </p:cNvSpPr>
          <p:nvPr>
            <p:ph type="title"/>
          </p:nvPr>
        </p:nvSpPr>
        <p:spPr>
          <a:xfrm>
            <a:off x="2245995" y="10942326"/>
            <a:ext cx="28392120" cy="18257517"/>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BBB07895-DE57-024F-9D26-9E397331892D}"/>
              </a:ext>
            </a:extLst>
          </p:cNvPr>
          <p:cNvSpPr>
            <a:spLocks noGrp="1"/>
          </p:cNvSpPr>
          <p:nvPr>
            <p:ph type="body" idx="1"/>
          </p:nvPr>
        </p:nvSpPr>
        <p:spPr>
          <a:xfrm>
            <a:off x="2245995" y="29372566"/>
            <a:ext cx="28392120" cy="9601197"/>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424A1-CCCC-2640-91D1-42B76428021D}"/>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36D04D8-F59F-CA4C-86E9-3ED8CE765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D000C-E3B2-4A47-8629-1442AF053266}"/>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753548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66748-E5D2-4245-A083-BEC09B8E68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EF8B1-5740-1646-8B48-5F7D541855FC}"/>
              </a:ext>
            </a:extLst>
          </p:cNvPr>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8FDF94-8839-8E46-9930-1C5CC50E541D}"/>
              </a:ext>
            </a:extLst>
          </p:cNvPr>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2B8A83-D6C3-954A-90A1-2981DB42467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51BA2DB0-0199-7844-BCA6-BBD2C5806E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BAB40-FA7B-4942-B640-47C2059123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8893377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099F-1EB2-D844-8C82-EBE5146BA635}"/>
              </a:ext>
            </a:extLst>
          </p:cNvPr>
          <p:cNvSpPr>
            <a:spLocks noGrp="1"/>
          </p:cNvSpPr>
          <p:nvPr>
            <p:ph type="title"/>
          </p:nvPr>
        </p:nvSpPr>
        <p:spPr>
          <a:xfrm>
            <a:off x="2267428" y="2336803"/>
            <a:ext cx="28392120" cy="848360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F0AA6C-2F39-1546-BB94-AB452C918A77}"/>
              </a:ext>
            </a:extLst>
          </p:cNvPr>
          <p:cNvSpPr>
            <a:spLocks noGrp="1"/>
          </p:cNvSpPr>
          <p:nvPr>
            <p:ph type="body" idx="1"/>
          </p:nvPr>
        </p:nvSpPr>
        <p:spPr>
          <a:xfrm>
            <a:off x="2267429" y="10759443"/>
            <a:ext cx="13926025"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2C5BCCD0-2376-8E45-8128-75210BE1C6A2}"/>
              </a:ext>
            </a:extLst>
          </p:cNvPr>
          <p:cNvSpPr>
            <a:spLocks noGrp="1"/>
          </p:cNvSpPr>
          <p:nvPr>
            <p:ph sz="half" idx="2"/>
          </p:nvPr>
        </p:nvSpPr>
        <p:spPr>
          <a:xfrm>
            <a:off x="2267429" y="16032480"/>
            <a:ext cx="13926025"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77D6C8-AA27-7641-921D-4B58D15BA9C3}"/>
              </a:ext>
            </a:extLst>
          </p:cNvPr>
          <p:cNvSpPr>
            <a:spLocks noGrp="1"/>
          </p:cNvSpPr>
          <p:nvPr>
            <p:ph type="body" sz="quarter" idx="3"/>
          </p:nvPr>
        </p:nvSpPr>
        <p:spPr>
          <a:xfrm>
            <a:off x="16664940" y="10759443"/>
            <a:ext cx="13994608"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13DFC8B4-5D1C-0644-85C3-B5C07C481C5F}"/>
              </a:ext>
            </a:extLst>
          </p:cNvPr>
          <p:cNvSpPr>
            <a:spLocks noGrp="1"/>
          </p:cNvSpPr>
          <p:nvPr>
            <p:ph sz="quarter" idx="4"/>
          </p:nvPr>
        </p:nvSpPr>
        <p:spPr>
          <a:xfrm>
            <a:off x="16664940"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D0CE57-C9E1-8749-8081-BA3CB1CE42C6}"/>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8" name="Footer Placeholder 7">
            <a:extLst>
              <a:ext uri="{FF2B5EF4-FFF2-40B4-BE49-F238E27FC236}">
                <a16:creationId xmlns:a16="http://schemas.microsoft.com/office/drawing/2014/main" id="{11AADBE1-846C-1140-BEBF-E52BEB450D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648B0B-4269-0446-97E1-0C7973608D9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134248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23B1-9BF3-C74D-B6F1-884798FA01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A22FD1-9515-EA40-81B8-D2ED61D57C9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4" name="Footer Placeholder 3">
            <a:extLst>
              <a:ext uri="{FF2B5EF4-FFF2-40B4-BE49-F238E27FC236}">
                <a16:creationId xmlns:a16="http://schemas.microsoft.com/office/drawing/2014/main" id="{56D7AB96-7ECA-F547-A71C-65F37BDAAC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3A0FA7-91C9-514C-B186-960327553E0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814617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148424-3455-D645-AB6C-3C64154449D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3" name="Footer Placeholder 2">
            <a:extLst>
              <a:ext uri="{FF2B5EF4-FFF2-40B4-BE49-F238E27FC236}">
                <a16:creationId xmlns:a16="http://schemas.microsoft.com/office/drawing/2014/main" id="{128A5CF3-2C82-2647-9A5C-4F26F1E589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25770-C165-584D-AC11-76BB632F41C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49479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56499-1B91-A748-AA0E-F7B0690D2BAF}"/>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A400093B-95E6-A04F-AB70-D2CDF0A3774B}"/>
              </a:ext>
            </a:extLst>
          </p:cNvPr>
          <p:cNvSpPr>
            <a:spLocks noGrp="1"/>
          </p:cNvSpPr>
          <p:nvPr>
            <p:ph idx="1"/>
          </p:nvPr>
        </p:nvSpPr>
        <p:spPr>
          <a:xfrm>
            <a:off x="13994608" y="6319523"/>
            <a:ext cx="16664940" cy="311912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01DAC-EDF7-254A-ADA5-2045AABD9EE5}"/>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39C45049-5F1D-C949-A88D-156471A9161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EEF199C7-D1A6-654B-BF71-941C9DC42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C95E4-1349-2045-9D15-7A23DA1BE5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9413957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583CC-1A41-B943-93D5-40D18E54796A}"/>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7AB724EB-A3D1-5548-BB58-51C9C06396AA}"/>
              </a:ext>
            </a:extLst>
          </p:cNvPr>
          <p:cNvSpPr>
            <a:spLocks noGrp="1"/>
          </p:cNvSpPr>
          <p:nvPr>
            <p:ph type="pic" idx="1"/>
          </p:nvPr>
        </p:nvSpPr>
        <p:spPr>
          <a:xfrm>
            <a:off x="13994608" y="6319523"/>
            <a:ext cx="16664940" cy="311912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8DC124C8-CAC9-CE4B-BCE0-8A881ACD7FD0}"/>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5E12E4-B9B7-A148-B368-296B28E2EDDF}"/>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AA4468AA-45A9-7048-BC5E-B0768C3D78C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044E785-B2CA-5342-A923-3E9264A784C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65122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1CA8D-1143-5047-8564-B93F528100CD}"/>
              </a:ext>
            </a:extLst>
          </p:cNvPr>
          <p:cNvSpPr>
            <a:spLocks noGrp="1"/>
          </p:cNvSpPr>
          <p:nvPr>
            <p:ph type="title"/>
          </p:nvPr>
        </p:nvSpPr>
        <p:spPr>
          <a:xfrm>
            <a:off x="2263140" y="2336803"/>
            <a:ext cx="2839212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C1ABD-B868-3041-BF2A-F9955522E894}"/>
              </a:ext>
            </a:extLst>
          </p:cNvPr>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54E7F-1248-1D4B-9C18-F09528FD512F}"/>
              </a:ext>
            </a:extLst>
          </p:cNvPr>
          <p:cNvSpPr>
            <a:spLocks noGrp="1"/>
          </p:cNvSpPr>
          <p:nvPr>
            <p:ph type="dt" sz="half" idx="2"/>
          </p:nvPr>
        </p:nvSpPr>
        <p:spPr>
          <a:xfrm>
            <a:off x="2263140" y="40680643"/>
            <a:ext cx="7406640" cy="2336800"/>
          </a:xfrm>
          <a:prstGeom prst="rect">
            <a:avLst/>
          </a:prstGeom>
        </p:spPr>
        <p:txBody>
          <a:bodyPr vert="horz" lIns="91440" tIns="45720" rIns="91440" bIns="45720" rtlCol="0" anchor="ctr"/>
          <a:lstStyle>
            <a:lvl1pPr algn="l">
              <a:defRPr sz="3240">
                <a:solidFill>
                  <a:schemeClr val="tx1">
                    <a:tint val="75000"/>
                  </a:schemeClr>
                </a:solidFill>
              </a:defRPr>
            </a:lvl1p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75BC2C6E-F631-1D4A-87BB-BE309F37386D}"/>
              </a:ext>
            </a:extLst>
          </p:cNvPr>
          <p:cNvSpPr>
            <a:spLocks noGrp="1"/>
          </p:cNvSpPr>
          <p:nvPr>
            <p:ph type="ftr" sz="quarter" idx="3"/>
          </p:nvPr>
        </p:nvSpPr>
        <p:spPr>
          <a:xfrm>
            <a:off x="10904220" y="40680643"/>
            <a:ext cx="11109960" cy="23368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D4599D-6AB9-A445-970C-B9D9433BC5A2}"/>
              </a:ext>
            </a:extLst>
          </p:cNvPr>
          <p:cNvSpPr>
            <a:spLocks noGrp="1"/>
          </p:cNvSpPr>
          <p:nvPr>
            <p:ph type="sldNum" sz="quarter" idx="4"/>
          </p:nvPr>
        </p:nvSpPr>
        <p:spPr>
          <a:xfrm>
            <a:off x="23248620" y="40680643"/>
            <a:ext cx="7406640" cy="2336800"/>
          </a:xfrm>
          <a:prstGeom prst="rect">
            <a:avLst/>
          </a:prstGeom>
        </p:spPr>
        <p:txBody>
          <a:bodyPr vert="horz" lIns="91440" tIns="45720" rIns="91440" bIns="45720" rtlCol="0" anchor="ctr"/>
          <a:lstStyle>
            <a:lvl1pPr algn="r">
              <a:defRPr sz="3240">
                <a:solidFill>
                  <a:schemeClr val="tx1">
                    <a:tint val="75000"/>
                  </a:schemeClr>
                </a:solidFill>
              </a:defRPr>
            </a:lvl1pPr>
          </a:lstStyle>
          <a:p>
            <a:fld id="{8AD7877B-9ED9-8949-92C4-0E9EC79268A4}" type="slidenum">
              <a:rPr lang="en-US" smtClean="0"/>
              <a:t>‹#›</a:t>
            </a:fld>
            <a:endParaRPr lang="en-US"/>
          </a:p>
        </p:txBody>
      </p:sp>
    </p:spTree>
    <p:extLst>
      <p:ext uri="{BB962C8B-B14F-4D97-AF65-F5344CB8AC3E}">
        <p14:creationId xmlns:p14="http://schemas.microsoft.com/office/powerpoint/2010/main" val="2014981940"/>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image" Target="../media/image8.png"/><Relationship Id="rId3" Type="http://schemas.openxmlformats.org/officeDocument/2006/relationships/image" Target="../media/image1.tiff"/><Relationship Id="rId7" Type="http://schemas.openxmlformats.org/officeDocument/2006/relationships/hyperlink" Target="https://www.tidyverse.org/" TargetMode="External"/><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rcsb.org/3d-view/4UQI/1" TargetMode="External"/><Relationship Id="rId11" Type="http://schemas.openxmlformats.org/officeDocument/2006/relationships/image" Target="../media/image6.emf"/><Relationship Id="rId5" Type="http://schemas.openxmlformats.org/officeDocument/2006/relationships/hyperlink" Target="https://github.com/cbethell/motifs" TargetMode="External"/><Relationship Id="rId10" Type="http://schemas.openxmlformats.org/officeDocument/2006/relationships/image" Target="../media/image5.emf"/><Relationship Id="rId4" Type="http://schemas.openxmlformats.org/officeDocument/2006/relationships/image" Target="../media/image2.jpg"/><Relationship Id="rId9" Type="http://schemas.openxmlformats.org/officeDocument/2006/relationships/image" Target="../media/image4.emf"/><Relationship Id="rId1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1A78A1-6D49-6A47-B81C-F0E0501887AD}"/>
              </a:ext>
            </a:extLst>
          </p:cNvPr>
          <p:cNvPicPr>
            <a:picLocks noChangeAspect="1"/>
          </p:cNvPicPr>
          <p:nvPr/>
        </p:nvPicPr>
        <p:blipFill>
          <a:blip r:embed="rId3"/>
          <a:stretch>
            <a:fillRect/>
          </a:stretch>
        </p:blipFill>
        <p:spPr>
          <a:xfrm>
            <a:off x="1367513" y="1063103"/>
            <a:ext cx="3109728" cy="1420091"/>
          </a:xfrm>
          <a:prstGeom prst="rect">
            <a:avLst/>
          </a:prstGeom>
        </p:spPr>
      </p:pic>
      <p:sp>
        <p:nvSpPr>
          <p:cNvPr id="5" name="TextBox 4">
            <a:extLst>
              <a:ext uri="{FF2B5EF4-FFF2-40B4-BE49-F238E27FC236}">
                <a16:creationId xmlns:a16="http://schemas.microsoft.com/office/drawing/2014/main" id="{21761BC3-D8AE-A04C-899E-E35026F3E56D}"/>
              </a:ext>
            </a:extLst>
          </p:cNvPr>
          <p:cNvSpPr txBox="1"/>
          <p:nvPr/>
        </p:nvSpPr>
        <p:spPr>
          <a:xfrm>
            <a:off x="7315200" y="748145"/>
            <a:ext cx="19701164" cy="3785652"/>
          </a:xfrm>
          <a:prstGeom prst="rect">
            <a:avLst/>
          </a:prstGeom>
          <a:noFill/>
        </p:spPr>
        <p:txBody>
          <a:bodyPr wrap="square" rtlCol="0">
            <a:spAutoFit/>
          </a:bodyPr>
          <a:lstStyle/>
          <a:p>
            <a:pPr algn="ctr"/>
            <a:r>
              <a:rPr lang="en-US" sz="6600" dirty="0">
                <a:latin typeface="Arial Rounded MT Bold" panose="020F0704030504030204" pitchFamily="34" charset="77"/>
                <a:ea typeface="Apple Symbols" panose="02000000000000000000" pitchFamily="2" charset="-79"/>
                <a:cs typeface="Apple Symbols" panose="02000000000000000000" pitchFamily="2" charset="-79"/>
              </a:rPr>
              <a:t>Analysis of Motif Distributions in Regions of Endocytic Proteins</a:t>
            </a:r>
          </a:p>
          <a:p>
            <a:pPr algn="ctr"/>
            <a:endParaRPr lang="en-US" sz="3600" dirty="0">
              <a:latin typeface="Arial Rounded MT Bold" panose="020F0704030504030204" pitchFamily="34" charset="77"/>
              <a:ea typeface="Apple Symbols" panose="02000000000000000000" pitchFamily="2" charset="-79"/>
              <a:cs typeface="Apple Symbols" panose="02000000000000000000" pitchFamily="2" charset="-79"/>
            </a:endParaRP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Chante Bethell</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Stephanie J. Spielman, PhD</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a:p>
            <a:pPr algn="ctr"/>
            <a:r>
              <a:rPr lang="en-US" sz="3600">
                <a:latin typeface="Arial Rounded MT Bold" panose="020F0704030504030204" pitchFamily="34" charset="77"/>
                <a:ea typeface="Apple Symbols" panose="02000000000000000000" pitchFamily="2" charset="-79"/>
                <a:cs typeface="Apple Symbols" panose="02000000000000000000" pitchFamily="2" charset="-79"/>
              </a:rPr>
              <a:t>Bioinformatics Program</a:t>
            </a:r>
            <a:r>
              <a:rPr lang="en-US" sz="3600" baseline="3000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and </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Biological Sciences</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p:txBody>
      </p:sp>
      <p:sp>
        <p:nvSpPr>
          <p:cNvPr id="10" name="TextBox 9">
            <a:extLst>
              <a:ext uri="{FF2B5EF4-FFF2-40B4-BE49-F238E27FC236}">
                <a16:creationId xmlns:a16="http://schemas.microsoft.com/office/drawing/2014/main" id="{101F1699-CD2D-F14C-B29C-F01FFB91A72B}"/>
              </a:ext>
            </a:extLst>
          </p:cNvPr>
          <p:cNvSpPr txBox="1"/>
          <p:nvPr/>
        </p:nvSpPr>
        <p:spPr>
          <a:xfrm>
            <a:off x="10696638" y="4887556"/>
            <a:ext cx="12938287" cy="12280285"/>
          </a:xfrm>
          <a:prstGeom prst="rect">
            <a:avLst/>
          </a:prstGeom>
          <a:ln w="4445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5400" dirty="0">
                <a:latin typeface="Arial Rounded MT Bold" panose="020F0704030504030204" pitchFamily="34" charset="77"/>
              </a:rPr>
              <a:t>Abstract</a:t>
            </a:r>
          </a:p>
          <a:p>
            <a:pPr algn="ctr"/>
            <a:endParaRPr lang="en-US" sz="5400" dirty="0">
              <a:latin typeface="Arial Rounded MT Bold" panose="020F0704030504030204" pitchFamily="34" charset="77"/>
            </a:endParaRPr>
          </a:p>
          <a:p>
            <a:pPr algn="just"/>
            <a:r>
              <a:rPr lang="en-US" sz="3600" dirty="0">
                <a:latin typeface="Apple Symbols" panose="02000000000000000000" pitchFamily="2" charset="-79"/>
                <a:ea typeface="Apple Symbols" panose="02000000000000000000" pitchFamily="2" charset="-79"/>
                <a:cs typeface="Apple Symbols" panose="02000000000000000000" pitchFamily="2" charset="-79"/>
              </a:rPr>
              <a:t>A short linear motif (SLiM) is a recurring pattern of approximately three to ten amino acids found in proteins. SLiMs are important for cellular signaling and the regulating of proteins, often times by acting as binding sites for protein-binding domains. While SLiMs exist both in ordered regions of proteins where there is a tertiary structure and in disordered regions where there is no structure, they are primarily functional in disordered regions. An important example of SLiM-mediated processes and the focus of this study is endocytosis. Endocytosis is the process by which cells engulf molecules from the extracellular environment. There are specific motifs that mediate and trigger endocytosis. However, the short length of motifs means that it is easy to overlook those that may be important to biological functions. The goal of this study is to identify previously unrecognized proteins that may be involved in endocytosis by analyzing the distribution of motifs in the ordered and disordered regions of the human proteome. Using a bioinformatics approach, we systematically searched the entire human proteome for motifs known to be involved in endocytosis. We hypothesize that the proteins we find to be enriched with motifs in disordered regions may be functionally important for endocytosis. These proteins will be targeted for experimental validation. </a:t>
            </a:r>
          </a:p>
        </p:txBody>
      </p:sp>
      <p:pic>
        <p:nvPicPr>
          <p:cNvPr id="16" name="Picture 15">
            <a:extLst>
              <a:ext uri="{FF2B5EF4-FFF2-40B4-BE49-F238E27FC236}">
                <a16:creationId xmlns:a16="http://schemas.microsoft.com/office/drawing/2014/main" id="{922B6A12-822A-7F4F-BD28-ABEBA343B68D}"/>
              </a:ext>
            </a:extLst>
          </p:cNvPr>
          <p:cNvPicPr>
            <a:picLocks noChangeAspect="1"/>
          </p:cNvPicPr>
          <p:nvPr/>
        </p:nvPicPr>
        <p:blipFill>
          <a:blip r:embed="rId4"/>
          <a:stretch>
            <a:fillRect/>
          </a:stretch>
        </p:blipFill>
        <p:spPr>
          <a:xfrm>
            <a:off x="25273093" y="9330112"/>
            <a:ext cx="4424965" cy="4959974"/>
          </a:xfrm>
          <a:prstGeom prst="rect">
            <a:avLst/>
          </a:prstGeom>
          <a:ln>
            <a:solidFill>
              <a:schemeClr val="accent5"/>
            </a:solidFill>
          </a:ln>
        </p:spPr>
      </p:pic>
      <p:sp>
        <p:nvSpPr>
          <p:cNvPr id="2" name="TextBox 1">
            <a:extLst>
              <a:ext uri="{FF2B5EF4-FFF2-40B4-BE49-F238E27FC236}">
                <a16:creationId xmlns:a16="http://schemas.microsoft.com/office/drawing/2014/main" id="{C0B61E21-804D-A449-B210-D9C628DB9627}"/>
              </a:ext>
            </a:extLst>
          </p:cNvPr>
          <p:cNvSpPr txBox="1"/>
          <p:nvPr/>
        </p:nvSpPr>
        <p:spPr>
          <a:xfrm>
            <a:off x="25203660" y="14410252"/>
            <a:ext cx="5177875" cy="163121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2A: Steps of the clathrin-coated pit formation.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Figure 2B:  The major players in the initiation of CME. The cargo binds to its respective transmembrane receptor, which AP2 then binds to in order to create a bridge to clathrin.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a:t>
            </a:r>
          </a:p>
        </p:txBody>
      </p:sp>
      <p:graphicFrame>
        <p:nvGraphicFramePr>
          <p:cNvPr id="26" name="Table 25">
            <a:extLst>
              <a:ext uri="{FF2B5EF4-FFF2-40B4-BE49-F238E27FC236}">
                <a16:creationId xmlns:a16="http://schemas.microsoft.com/office/drawing/2014/main" id="{189CEA9D-CEAA-9A4F-80EB-7599B0201D24}"/>
              </a:ext>
            </a:extLst>
          </p:cNvPr>
          <p:cNvGraphicFramePr>
            <a:graphicFrameLocks noGrp="1"/>
          </p:cNvGraphicFramePr>
          <p:nvPr>
            <p:extLst>
              <p:ext uri="{D42A27DB-BD31-4B8C-83A1-F6EECF244321}">
                <p14:modId xmlns:p14="http://schemas.microsoft.com/office/powerpoint/2010/main" val="3301956450"/>
              </p:ext>
            </p:extLst>
          </p:nvPr>
        </p:nvGraphicFramePr>
        <p:xfrm>
          <a:off x="470485" y="30517629"/>
          <a:ext cx="29723505" cy="13073455"/>
        </p:xfrm>
        <a:graphic>
          <a:graphicData uri="http://schemas.openxmlformats.org/drawingml/2006/table">
            <a:tbl>
              <a:tblPr firstRow="1" bandRow="1">
                <a:tableStyleId>{69012ECD-51FC-41F1-AA8D-1B2483CD663E}</a:tableStyleId>
              </a:tblPr>
              <a:tblGrid>
                <a:gridCol w="6071308">
                  <a:extLst>
                    <a:ext uri="{9D8B030D-6E8A-4147-A177-3AD203B41FA5}">
                      <a16:colId xmlns:a16="http://schemas.microsoft.com/office/drawing/2014/main" val="3679047430"/>
                    </a:ext>
                  </a:extLst>
                </a:gridCol>
                <a:gridCol w="4700573">
                  <a:extLst>
                    <a:ext uri="{9D8B030D-6E8A-4147-A177-3AD203B41FA5}">
                      <a16:colId xmlns:a16="http://schemas.microsoft.com/office/drawing/2014/main" val="3782025760"/>
                    </a:ext>
                  </a:extLst>
                </a:gridCol>
                <a:gridCol w="5034043">
                  <a:extLst>
                    <a:ext uri="{9D8B030D-6E8A-4147-A177-3AD203B41FA5}">
                      <a16:colId xmlns:a16="http://schemas.microsoft.com/office/drawing/2014/main" val="2237606483"/>
                    </a:ext>
                  </a:extLst>
                </a:gridCol>
                <a:gridCol w="4186409">
                  <a:extLst>
                    <a:ext uri="{9D8B030D-6E8A-4147-A177-3AD203B41FA5}">
                      <a16:colId xmlns:a16="http://schemas.microsoft.com/office/drawing/2014/main" val="1915400743"/>
                    </a:ext>
                  </a:extLst>
                </a:gridCol>
                <a:gridCol w="4865586">
                  <a:extLst>
                    <a:ext uri="{9D8B030D-6E8A-4147-A177-3AD203B41FA5}">
                      <a16:colId xmlns:a16="http://schemas.microsoft.com/office/drawing/2014/main" val="635829905"/>
                    </a:ext>
                  </a:extLst>
                </a:gridCol>
                <a:gridCol w="4865586">
                  <a:extLst>
                    <a:ext uri="{9D8B030D-6E8A-4147-A177-3AD203B41FA5}">
                      <a16:colId xmlns:a16="http://schemas.microsoft.com/office/drawing/2014/main" val="2818103401"/>
                    </a:ext>
                  </a:extLst>
                </a:gridCol>
              </a:tblGrid>
              <a:tr h="434705">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Protein name</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UNIPROT accession ID</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Disordered Protein Count</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Ordered Protein Count</a:t>
                      </a:r>
                    </a:p>
                  </a:txBody>
                  <a:tcPr>
                    <a:lnR w="3175" cap="flat" cmpd="sng" algn="ctr">
                      <a:noFill/>
                      <a:prstDash val="solid"/>
                      <a:round/>
                      <a:headEnd type="none" w="med" len="med"/>
                      <a:tailEnd type="none" w="med" len="med"/>
                    </a:lnR>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Motif</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Gene Ontology (GO) terms</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extLst>
                  <a:ext uri="{0D108BD9-81ED-4DB2-BD59-A6C34878D82A}">
                    <a16:rowId xmlns:a16="http://schemas.microsoft.com/office/drawing/2014/main" val="2278957885"/>
                  </a:ext>
                </a:extLst>
              </a:tr>
              <a:tr h="606179">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Insulin receptor substrate 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Q9Y4H2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lnT w="3175" cap="flat" cmpd="sng" algn="ctr">
                      <a:noFill/>
                      <a:prstDash val="solid"/>
                      <a:round/>
                      <a:headEnd type="none" w="med" len="med"/>
                      <a:tailEnd type="none" w="med" len="med"/>
                    </a:lnT>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protein kinase binding, brain development, lipid homeostasis, signal transduction</a:t>
                      </a:r>
                    </a:p>
                  </a:txBody>
                  <a:tcPr>
                    <a:lnT w="3175" cap="flat" cmpd="sng" algn="ctr">
                      <a:noFill/>
                      <a:prstDash val="solid"/>
                      <a:round/>
                      <a:headEnd type="none" w="med" len="med"/>
                      <a:tailEnd type="none" w="med" len="med"/>
                    </a:lnT>
                  </a:tcPr>
                </a:tc>
                <a:extLst>
                  <a:ext uri="{0D108BD9-81ED-4DB2-BD59-A6C34878D82A}">
                    <a16:rowId xmlns:a16="http://schemas.microsoft.com/office/drawing/2014/main" val="764487060"/>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Insulin receptor substrate 1</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P35568</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transmembrane receptor protein tyrosine kinase adaptor activity, glucose homeostasis</a:t>
                      </a:r>
                    </a:p>
                  </a:txBody>
                  <a:tcPr>
                    <a:solidFill>
                      <a:schemeClr val="accent5">
                        <a:lumMod val="40000"/>
                        <a:lumOff val="60000"/>
                      </a:schemeClr>
                    </a:solidFill>
                  </a:tcPr>
                </a:tc>
                <a:extLst>
                  <a:ext uri="{0D108BD9-81ED-4DB2-BD59-A6C34878D82A}">
                    <a16:rowId xmlns:a16="http://schemas.microsoft.com/office/drawing/2014/main" val="183508149"/>
                  </a:ext>
                </a:extLst>
              </a:tr>
              <a:tr h="675984">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Transport protein Sec24B</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O95487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Coat protein complex II (COPII) vesicle cargo loading, COPII vesicle coating, intracellular protein transport</a:t>
                      </a:r>
                    </a:p>
                  </a:txBody>
                  <a:tcPr/>
                </a:tc>
                <a:extLst>
                  <a:ext uri="{0D108BD9-81ED-4DB2-BD59-A6C34878D82A}">
                    <a16:rowId xmlns:a16="http://schemas.microsoft.com/office/drawing/2014/main" val="3795806098"/>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Protein PRRC2A</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P48634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RNA binding</a:t>
                      </a:r>
                    </a:p>
                  </a:txBody>
                  <a:tcPr/>
                </a:tc>
                <a:extLst>
                  <a:ext uri="{0D108BD9-81ED-4DB2-BD59-A6C34878D82A}">
                    <a16:rowId xmlns:a16="http://schemas.microsoft.com/office/drawing/2014/main" val="3076000693"/>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Mucin-16</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Q8WXI7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 adhesion, stimulatory C-type lectin receptor signaling pathway, transmembrane domain</a:t>
                      </a:r>
                    </a:p>
                  </a:txBody>
                  <a:tcPr>
                    <a:solidFill>
                      <a:schemeClr val="accent5">
                        <a:lumMod val="40000"/>
                        <a:lumOff val="60000"/>
                      </a:schemeClr>
                    </a:solidFill>
                  </a:tcPr>
                </a:tc>
                <a:extLst>
                  <a:ext uri="{0D108BD9-81ED-4DB2-BD59-A6C34878D82A}">
                    <a16:rowId xmlns:a16="http://schemas.microsoft.com/office/drawing/2014/main" val="1494525078"/>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Trichohyalin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Q07283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transition metal ion binding, intermediate filament organization</a:t>
                      </a:r>
                    </a:p>
                  </a:txBody>
                  <a:tcPr/>
                </a:tc>
                <a:extLst>
                  <a:ext uri="{0D108BD9-81ED-4DB2-BD59-A6C34878D82A}">
                    <a16:rowId xmlns:a16="http://schemas.microsoft.com/office/drawing/2014/main" val="2303590454"/>
                  </a:ext>
                </a:extLst>
              </a:tr>
              <a:tr h="353197">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Uncharacterized protein FLJ40521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Q8N7P7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
                      </a:r>
                    </a:p>
                  </a:txBody>
                  <a:tcPr/>
                </a:tc>
                <a:extLst>
                  <a:ext uri="{0D108BD9-81ED-4DB2-BD59-A6C34878D82A}">
                    <a16:rowId xmlns:a16="http://schemas.microsoft.com/office/drawing/2014/main" val="872742097"/>
                  </a:ext>
                </a:extLst>
              </a:tr>
              <a:tr h="353197">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Golgin subfamily A member 6-like protein 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A6NEF3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component of the Golgi apparatus</a:t>
                      </a:r>
                    </a:p>
                  </a:txBody>
                  <a:tcPr/>
                </a:tc>
                <a:extLst>
                  <a:ext uri="{0D108BD9-81ED-4DB2-BD59-A6C34878D82A}">
                    <a16:rowId xmlns:a16="http://schemas.microsoft.com/office/drawing/2014/main" val="230804093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Coiled-coil domain-containing protein 136</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Q96JN2</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Acrosome assembly, single fertilization, spermatogenesis, transmembrane domain</a:t>
                      </a:r>
                    </a:p>
                  </a:txBody>
                  <a:tcPr>
                    <a:solidFill>
                      <a:schemeClr val="accent5">
                        <a:lumMod val="40000"/>
                        <a:lumOff val="60000"/>
                      </a:schemeClr>
                    </a:solidFill>
                  </a:tcPr>
                </a:tc>
                <a:extLst>
                  <a:ext uri="{0D108BD9-81ED-4DB2-BD59-A6C34878D82A}">
                    <a16:rowId xmlns:a16="http://schemas.microsoft.com/office/drawing/2014/main" val="224382614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txBody>
                  <a:tcPr/>
                </a:tc>
                <a:extLst>
                  <a:ext uri="{0D108BD9-81ED-4DB2-BD59-A6C34878D82A}">
                    <a16:rowId xmlns:a16="http://schemas.microsoft.com/office/drawing/2014/main" val="358268031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E9PFD7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signaling pathway</a:t>
                      </a:r>
                    </a:p>
                  </a:txBody>
                  <a:tcPr>
                    <a:solidFill>
                      <a:schemeClr val="accent5">
                        <a:lumMod val="40000"/>
                        <a:lumOff val="60000"/>
                      </a:schemeClr>
                    </a:solidFill>
                  </a:tcPr>
                </a:tc>
                <a:extLst>
                  <a:ext uri="{0D108BD9-81ED-4DB2-BD59-A6C34878D82A}">
                    <a16:rowId xmlns:a16="http://schemas.microsoft.com/office/drawing/2014/main" val="1764846330"/>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Transmembrane channel-like protein</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F5GYU8</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Integral component of plasma membrane</a:t>
                      </a:r>
                    </a:p>
                  </a:txBody>
                  <a:tcPr>
                    <a:solidFill>
                      <a:schemeClr val="accent5">
                        <a:lumMod val="40000"/>
                        <a:lumOff val="60000"/>
                      </a:schemeClr>
                    </a:solidFill>
                  </a:tcPr>
                </a:tc>
                <a:extLst>
                  <a:ext uri="{0D108BD9-81ED-4DB2-BD59-A6C34878D82A}">
                    <a16:rowId xmlns:a16="http://schemas.microsoft.com/office/drawing/2014/main" val="329689851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Calreticulin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K7EJB9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unfolded protein binding, protein folding</a:t>
                      </a:r>
                    </a:p>
                  </a:txBody>
                  <a:tcPr/>
                </a:tc>
                <a:extLst>
                  <a:ext uri="{0D108BD9-81ED-4DB2-BD59-A6C34878D82A}">
                    <a16:rowId xmlns:a16="http://schemas.microsoft.com/office/drawing/2014/main" val="3607017866"/>
                  </a:ext>
                </a:extLst>
              </a:tr>
              <a:tr h="675984">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Calmegin</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O14967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protein folding chaperone, unfolded protein binding, binding of sperm to zona pellucida, transmembrane domain</a:t>
                      </a:r>
                    </a:p>
                  </a:txBody>
                  <a:tcPr>
                    <a:solidFill>
                      <a:schemeClr val="accent5">
                        <a:lumMod val="40000"/>
                        <a:lumOff val="60000"/>
                      </a:schemeClr>
                    </a:solidFill>
                  </a:tcPr>
                </a:tc>
                <a:extLst>
                  <a:ext uri="{0D108BD9-81ED-4DB2-BD59-A6C34878D82A}">
                    <a16:rowId xmlns:a16="http://schemas.microsoft.com/office/drawing/2014/main" val="334328831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solidFill>
                      <a:schemeClr val="accent5">
                        <a:lumMod val="40000"/>
                        <a:lumOff val="60000"/>
                      </a:schemeClr>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B4DTR1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accent5">
                        <a:lumMod val="40000"/>
                        <a:lumOff val="60000"/>
                      </a:schemeClr>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accent5">
                        <a:lumMod val="40000"/>
                        <a:lumOff val="60000"/>
                      </a:schemeClr>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activity</a:t>
                      </a:r>
                    </a:p>
                  </a:txBody>
                  <a:tcPr>
                    <a:solidFill>
                      <a:schemeClr val="accent5">
                        <a:lumMod val="40000"/>
                        <a:lumOff val="60000"/>
                      </a:schemeClr>
                    </a:solidFill>
                  </a:tcPr>
                </a:tc>
                <a:extLst>
                  <a:ext uri="{0D108BD9-81ED-4DB2-BD59-A6C34878D82A}">
                    <a16:rowId xmlns:a16="http://schemas.microsoft.com/office/drawing/2014/main" val="1740366209"/>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Mucin-19</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Q7Z5P9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O-glycan processing, stimulatory C-type lectin receptor signaling pathway</a:t>
                      </a:r>
                    </a:p>
                  </a:txBody>
                  <a:tcPr/>
                </a:tc>
                <a:extLst>
                  <a:ext uri="{0D108BD9-81ED-4DB2-BD59-A6C34878D82A}">
                    <a16:rowId xmlns:a16="http://schemas.microsoft.com/office/drawing/2014/main" val="2718373283"/>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p>
                      <a:pPr algn="ctr"/>
                      <a:endParaRPr lang="en-US" sz="18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9667296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A0A0G2JR46</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Epithelial structure maintenance, regulation of signaling receptor activity</a:t>
                      </a:r>
                    </a:p>
                  </a:txBody>
                  <a:tcPr/>
                </a:tc>
                <a:extLst>
                  <a:ext uri="{0D108BD9-81ED-4DB2-BD59-A6C34878D82A}">
                    <a16:rowId xmlns:a16="http://schemas.microsoft.com/office/drawing/2014/main" val="424032995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Kruppel-like factor 18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A0A0U1RQI7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51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Regulation of transcription by RNA polymerase II, nucleic acid binding</a:t>
                      </a:r>
                    </a:p>
                  </a:txBody>
                  <a:tcPr/>
                </a:tc>
                <a:extLst>
                  <a:ext uri="{0D108BD9-81ED-4DB2-BD59-A6C34878D82A}">
                    <a16:rowId xmlns:a16="http://schemas.microsoft.com/office/drawing/2014/main" val="121125755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Adenomatous polyposis coli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P25054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42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Protein kinase regulator activity, cell adhesion, cell migration, cell cycle arrest</a:t>
                      </a:r>
                    </a:p>
                  </a:txBody>
                  <a:tcPr/>
                </a:tc>
                <a:extLst>
                  <a:ext uri="{0D108BD9-81ED-4DB2-BD59-A6C34878D82A}">
                    <a16:rowId xmlns:a16="http://schemas.microsoft.com/office/drawing/2014/main" val="3809241157"/>
                  </a:ext>
                </a:extLst>
              </a:tr>
            </a:tbl>
          </a:graphicData>
        </a:graphic>
      </p:graphicFrame>
      <p:sp>
        <p:nvSpPr>
          <p:cNvPr id="27" name="TextBox 26">
            <a:extLst>
              <a:ext uri="{FF2B5EF4-FFF2-40B4-BE49-F238E27FC236}">
                <a16:creationId xmlns:a16="http://schemas.microsoft.com/office/drawing/2014/main" id="{AF3574D3-D41F-6447-A312-B2C4D939B64E}"/>
              </a:ext>
            </a:extLst>
          </p:cNvPr>
          <p:cNvSpPr txBox="1"/>
          <p:nvPr/>
        </p:nvSpPr>
        <p:spPr>
          <a:xfrm>
            <a:off x="26115816" y="16452868"/>
            <a:ext cx="6587724" cy="846385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400" dirty="0">
                <a:latin typeface="Arial Rounded MT Bold" panose="020F0704030504030204" pitchFamily="34" charset="77"/>
              </a:rPr>
              <a:t>Conclusion</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results do not support the hypothesis.</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distribution of motifs in the disordered versus ordered regions are not always enriched in </a:t>
            </a:r>
            <a:r>
              <a:rPr lang="en-US" sz="3400" dirty="0" err="1">
                <a:latin typeface="Apple Symbols" panose="02000000000000000000" pitchFamily="2" charset="-79"/>
                <a:ea typeface="Apple Symbols" panose="02000000000000000000" pitchFamily="2" charset="-79"/>
                <a:cs typeface="Apple Symbols" panose="02000000000000000000" pitchFamily="2" charset="-79"/>
              </a:rPr>
              <a:t>endocytotic</a:t>
            </a:r>
            <a:r>
              <a:rPr lang="en-US" sz="3400" dirty="0">
                <a:latin typeface="Apple Symbols" panose="02000000000000000000" pitchFamily="2" charset="-79"/>
                <a:ea typeface="Apple Symbols" panose="02000000000000000000" pitchFamily="2" charset="-79"/>
                <a:cs typeface="Apple Symbols" panose="02000000000000000000" pitchFamily="2" charset="-79"/>
              </a:rPr>
              <a:t> proteins as displayed in Figure 3. </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However, enriched proteins across the human proteome that can be targeted for further experimental testing for involvement in endocytosis have been identified.</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Many of these identified proteins are not identified in the Eukaryotic Linear Motif (ELM) database, so they are potentially novel candidate genes.</a:t>
            </a:r>
          </a:p>
        </p:txBody>
      </p:sp>
      <p:sp>
        <p:nvSpPr>
          <p:cNvPr id="28" name="TextBox 27">
            <a:extLst>
              <a:ext uri="{FF2B5EF4-FFF2-40B4-BE49-F238E27FC236}">
                <a16:creationId xmlns:a16="http://schemas.microsoft.com/office/drawing/2014/main" id="{9969042E-E557-834F-BC09-EB59586D1239}"/>
              </a:ext>
            </a:extLst>
          </p:cNvPr>
          <p:cNvSpPr txBox="1"/>
          <p:nvPr/>
        </p:nvSpPr>
        <p:spPr>
          <a:xfrm>
            <a:off x="26117770" y="25115482"/>
            <a:ext cx="6587724" cy="107721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Availability</a:t>
            </a:r>
          </a:p>
          <a:p>
            <a:pPr marL="457200" indent="-457200">
              <a:buFont typeface="Wingdings" pitchFamily="2" charset="2"/>
              <a:buChar char="§"/>
            </a:pPr>
            <a:r>
              <a:rPr lang="en-US" sz="3200" dirty="0">
                <a:hlinkClick r:id="rId5"/>
              </a:rPr>
              <a:t>https://github.com/cbethell/motifs</a:t>
            </a:r>
            <a:endParaRPr lang="en-US" sz="30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29" name="TextBox 28">
            <a:extLst>
              <a:ext uri="{FF2B5EF4-FFF2-40B4-BE49-F238E27FC236}">
                <a16:creationId xmlns:a16="http://schemas.microsoft.com/office/drawing/2014/main" id="{52B70C11-DCC1-504B-A007-C75FBD2AE701}"/>
              </a:ext>
            </a:extLst>
          </p:cNvPr>
          <p:cNvSpPr txBox="1"/>
          <p:nvPr/>
        </p:nvSpPr>
        <p:spPr>
          <a:xfrm>
            <a:off x="26115816" y="26382993"/>
            <a:ext cx="6587724" cy="344709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Bibliography</a:t>
            </a:r>
          </a:p>
          <a:p>
            <a:pPr marL="342900" indent="-342900">
              <a:buAutoNum type="arabicPeriod"/>
            </a:pPr>
            <a:r>
              <a:rPr lang="en-US" dirty="0"/>
              <a:t>RCSB Protein Data Bank. (n.d.). 4UQI. Retrieved April 10, 2019, from </a:t>
            </a:r>
            <a:r>
              <a:rPr lang="en-US" dirty="0">
                <a:hlinkClick r:id="rId6"/>
              </a:rPr>
              <a:t>https://www.rcsb.org/3d-view/4UQI/1</a:t>
            </a:r>
            <a:endParaRPr lang="en-US" dirty="0"/>
          </a:p>
          <a:p>
            <a:pPr marL="342900" indent="-342900">
              <a:buFontTx/>
              <a:buAutoNum type="arabicPeriod"/>
            </a:pPr>
            <a:r>
              <a:rPr lang="en-US" dirty="0"/>
              <a:t>Smith SM, Baker M, </a:t>
            </a:r>
            <a:r>
              <a:rPr lang="en-US" dirty="0" err="1"/>
              <a:t>Halebian</a:t>
            </a:r>
            <a:r>
              <a:rPr lang="en-US" dirty="0"/>
              <a:t> M and Smith CJ (2017) Weak Molecular Interactions in Clathrin-Mediated Endocytosis. Front. Mol. </a:t>
            </a:r>
            <a:r>
              <a:rPr lang="en-US" dirty="0" err="1"/>
              <a:t>Biosci</a:t>
            </a:r>
            <a:r>
              <a:rPr lang="en-US" dirty="0"/>
              <a:t>. 4:72. </a:t>
            </a:r>
            <a:r>
              <a:rPr lang="en-US" dirty="0" err="1"/>
              <a:t>doi</a:t>
            </a:r>
            <a:r>
              <a:rPr lang="en-US" dirty="0"/>
              <a:t>: 10.3389/fmolb.2017.00072</a:t>
            </a:r>
          </a:p>
          <a:p>
            <a:pPr marL="342900" indent="-342900">
              <a:buFontTx/>
              <a:buAutoNum type="arabicPeriod"/>
            </a:pPr>
            <a:r>
              <a:rPr lang="da" dirty="0"/>
              <a:t>Tidyverse. (n.d.). Retrieved from </a:t>
            </a:r>
            <a:r>
              <a:rPr lang="da" dirty="0">
                <a:hlinkClick r:id="rId7"/>
              </a:rPr>
              <a:t>https://www.tidyverse.org/</a:t>
            </a:r>
            <a:endParaRPr lang="da" dirty="0"/>
          </a:p>
          <a:p>
            <a:pPr marL="342900" indent="-342900">
              <a:buFontTx/>
              <a:buAutoNum type="arabicPeriod"/>
            </a:pPr>
            <a:r>
              <a:rPr lang="en-US" dirty="0" err="1"/>
              <a:t>UniProt</a:t>
            </a:r>
            <a:r>
              <a:rPr lang="en-US" dirty="0"/>
              <a:t>: A worldwide hub of protein knowledge. (2018). </a:t>
            </a:r>
            <a:r>
              <a:rPr lang="en-US" i="1" dirty="0"/>
              <a:t>Nucleic Acids Research,</a:t>
            </a:r>
            <a:r>
              <a:rPr lang="en-US" dirty="0"/>
              <a:t> </a:t>
            </a:r>
            <a:r>
              <a:rPr lang="en-US" i="1" dirty="0"/>
              <a:t>47</a:t>
            </a:r>
            <a:r>
              <a:rPr lang="en-US" dirty="0"/>
              <a:t>(D1). doi:10.1093/</a:t>
            </a:r>
            <a:r>
              <a:rPr lang="en-US" dirty="0" err="1"/>
              <a:t>nar</a:t>
            </a:r>
            <a:r>
              <a:rPr lang="en-US" dirty="0"/>
              <a:t>/gky1049</a:t>
            </a:r>
            <a:endParaRPr lang="da" dirty="0"/>
          </a:p>
          <a:p>
            <a:pPr marL="342900" indent="-342900">
              <a:buAutoNum type="arabicPeriod"/>
            </a:pPr>
            <a:endParaRPr lang="en-US" dirty="0"/>
          </a:p>
          <a:p>
            <a:endParaRPr lang="en-US" sz="24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33" name="TextBox 32">
            <a:extLst>
              <a:ext uri="{FF2B5EF4-FFF2-40B4-BE49-F238E27FC236}">
                <a16:creationId xmlns:a16="http://schemas.microsoft.com/office/drawing/2014/main" id="{7BCF7876-6FB7-4043-AA13-6E315B2700A2}"/>
              </a:ext>
            </a:extLst>
          </p:cNvPr>
          <p:cNvSpPr txBox="1"/>
          <p:nvPr/>
        </p:nvSpPr>
        <p:spPr>
          <a:xfrm>
            <a:off x="470485" y="27510147"/>
            <a:ext cx="25324985" cy="2092881"/>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600" dirty="0">
                <a:latin typeface="Apple Symbols" panose="02000000000000000000" pitchFamily="2" charset="-79"/>
                <a:ea typeface="Apple Symbols" panose="02000000000000000000" pitchFamily="2" charset="-79"/>
                <a:cs typeface="Apple Symbols" panose="02000000000000000000" pitchFamily="2" charset="-79"/>
              </a:rPr>
              <a:t>The above plots represent heatmaps of proteins organized by their distribution in the disordered and ordered regions for the YXX[LIMFV], X[DE]XXXL[LI], NPXY, and [ST]XXXX[LI] motifs, respectively. Each rectangle is labeled with a number representing the number of proteins that have the same number of instances in the ordered and disordered regions. The rectangles found higher above the green one to one line on each plot represent the proteins that are enriched in the disordered regions.. The plot for the [ST]XXXX[LI] motif differs in that a hexagonal heatmap is used to better visualize the distribution of proteins in the disordered and ordered regions. Similar to the other three plots, each hexagon is labeled with a number representing the number of proteins that have the same number of instances in the ordered and disordered regions, while the green line is a one to one line used to determine which proteins are enriched in the disordered regions and should be targeted based on our hypothesis. </a:t>
            </a:r>
            <a:endParaRPr lang="en-US" sz="2600" dirty="0"/>
          </a:p>
        </p:txBody>
      </p:sp>
      <p:sp>
        <p:nvSpPr>
          <p:cNvPr id="6" name="TextBox 5">
            <a:extLst>
              <a:ext uri="{FF2B5EF4-FFF2-40B4-BE49-F238E27FC236}">
                <a16:creationId xmlns:a16="http://schemas.microsoft.com/office/drawing/2014/main" id="{F563D979-512A-B547-BA58-44A03AFC4CAE}"/>
              </a:ext>
            </a:extLst>
          </p:cNvPr>
          <p:cNvSpPr txBox="1"/>
          <p:nvPr/>
        </p:nvSpPr>
        <p:spPr>
          <a:xfrm>
            <a:off x="470485" y="17671943"/>
            <a:ext cx="25543824" cy="971206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dirty="0"/>
          </a:p>
        </p:txBody>
      </p:sp>
      <p:sp>
        <p:nvSpPr>
          <p:cNvPr id="9" name="TextBox 8">
            <a:extLst>
              <a:ext uri="{FF2B5EF4-FFF2-40B4-BE49-F238E27FC236}">
                <a16:creationId xmlns:a16="http://schemas.microsoft.com/office/drawing/2014/main" id="{30D368EB-AC2F-304E-8172-8B47066AF821}"/>
              </a:ext>
            </a:extLst>
          </p:cNvPr>
          <p:cNvSpPr txBox="1"/>
          <p:nvPr/>
        </p:nvSpPr>
        <p:spPr>
          <a:xfrm>
            <a:off x="2048664" y="19042289"/>
            <a:ext cx="3176625" cy="584775"/>
          </a:xfrm>
          <a:prstGeom prst="rect">
            <a:avLst/>
          </a:prstGeom>
          <a:noFill/>
        </p:spPr>
        <p:txBody>
          <a:bodyPr wrap="square" rtlCol="0">
            <a:spAutoFit/>
          </a:bodyPr>
          <a:lstStyle/>
          <a:p>
            <a:r>
              <a:rPr lang="en-US" sz="3200" dirty="0">
                <a:latin typeface="Arial Rounded MT Bold" panose="020F0704030504030204" pitchFamily="34" charset="77"/>
              </a:rPr>
              <a:t>YXX[LIMFV]</a:t>
            </a:r>
          </a:p>
        </p:txBody>
      </p:sp>
      <p:sp>
        <p:nvSpPr>
          <p:cNvPr id="17" name="TextBox 16">
            <a:extLst>
              <a:ext uri="{FF2B5EF4-FFF2-40B4-BE49-F238E27FC236}">
                <a16:creationId xmlns:a16="http://schemas.microsoft.com/office/drawing/2014/main" id="{631D28E9-75F6-E54E-AA09-3F8211E3484C}"/>
              </a:ext>
            </a:extLst>
          </p:cNvPr>
          <p:cNvSpPr txBox="1"/>
          <p:nvPr/>
        </p:nvSpPr>
        <p:spPr>
          <a:xfrm>
            <a:off x="8022879" y="19042289"/>
            <a:ext cx="3176624" cy="584775"/>
          </a:xfrm>
          <a:prstGeom prst="rect">
            <a:avLst/>
          </a:prstGeom>
          <a:noFill/>
        </p:spPr>
        <p:txBody>
          <a:bodyPr wrap="square" rtlCol="0">
            <a:spAutoFit/>
          </a:bodyPr>
          <a:lstStyle/>
          <a:p>
            <a:r>
              <a:rPr lang="en-US" sz="3200" dirty="0">
                <a:latin typeface="Arial Rounded MT Bold" panose="020F0704030504030204" pitchFamily="34" charset="77"/>
              </a:rPr>
              <a:t>X[DE]XXXL[LI]</a:t>
            </a:r>
          </a:p>
        </p:txBody>
      </p:sp>
      <p:sp>
        <p:nvSpPr>
          <p:cNvPr id="19" name="TextBox 18">
            <a:extLst>
              <a:ext uri="{FF2B5EF4-FFF2-40B4-BE49-F238E27FC236}">
                <a16:creationId xmlns:a16="http://schemas.microsoft.com/office/drawing/2014/main" id="{7B50ABBF-B4D2-D744-9849-8508CD2AEC56}"/>
              </a:ext>
            </a:extLst>
          </p:cNvPr>
          <p:cNvSpPr txBox="1"/>
          <p:nvPr/>
        </p:nvSpPr>
        <p:spPr>
          <a:xfrm>
            <a:off x="15585405" y="19042289"/>
            <a:ext cx="3674679" cy="584775"/>
          </a:xfrm>
          <a:prstGeom prst="rect">
            <a:avLst/>
          </a:prstGeom>
          <a:noFill/>
        </p:spPr>
        <p:txBody>
          <a:bodyPr wrap="square" rtlCol="0">
            <a:spAutoFit/>
          </a:bodyPr>
          <a:lstStyle/>
          <a:p>
            <a:r>
              <a:rPr lang="en-US" sz="3200" dirty="0">
                <a:latin typeface="Arial Rounded MT Bold" panose="020F0704030504030204" pitchFamily="34" charset="77"/>
              </a:rPr>
              <a:t>NPXY</a:t>
            </a:r>
          </a:p>
        </p:txBody>
      </p:sp>
      <p:sp>
        <p:nvSpPr>
          <p:cNvPr id="20" name="TextBox 19">
            <a:extLst>
              <a:ext uri="{FF2B5EF4-FFF2-40B4-BE49-F238E27FC236}">
                <a16:creationId xmlns:a16="http://schemas.microsoft.com/office/drawing/2014/main" id="{ACBAE77C-1243-2F4C-B597-B2292812DFAD}"/>
              </a:ext>
            </a:extLst>
          </p:cNvPr>
          <p:cNvSpPr txBox="1"/>
          <p:nvPr/>
        </p:nvSpPr>
        <p:spPr>
          <a:xfrm>
            <a:off x="21590073" y="19042289"/>
            <a:ext cx="5400675" cy="861774"/>
          </a:xfrm>
          <a:prstGeom prst="rect">
            <a:avLst/>
          </a:prstGeom>
          <a:noFill/>
        </p:spPr>
        <p:txBody>
          <a:bodyPr wrap="square" rtlCol="0">
            <a:spAutoFit/>
          </a:bodyPr>
          <a:lstStyle/>
          <a:p>
            <a:r>
              <a:rPr lang="en-US" sz="3200" dirty="0">
                <a:latin typeface="Arial Rounded MT Bold" panose="020F0704030504030204" pitchFamily="34" charset="77"/>
              </a:rPr>
              <a:t>[ST]XXXX[LI]</a:t>
            </a:r>
          </a:p>
          <a:p>
            <a:endParaRPr lang="en-US" dirty="0"/>
          </a:p>
        </p:txBody>
      </p:sp>
      <p:pic>
        <p:nvPicPr>
          <p:cNvPr id="23" name="Picture 22">
            <a:extLst>
              <a:ext uri="{FF2B5EF4-FFF2-40B4-BE49-F238E27FC236}">
                <a16:creationId xmlns:a16="http://schemas.microsoft.com/office/drawing/2014/main" id="{439750E8-1D5D-2940-90BE-C97A93CE60ED}"/>
              </a:ext>
            </a:extLst>
          </p:cNvPr>
          <p:cNvPicPr>
            <a:picLocks noChangeAspect="1"/>
          </p:cNvPicPr>
          <p:nvPr/>
        </p:nvPicPr>
        <p:blipFill>
          <a:blip r:embed="rId8"/>
          <a:stretch>
            <a:fillRect/>
          </a:stretch>
        </p:blipFill>
        <p:spPr>
          <a:xfrm>
            <a:off x="859326" y="19661571"/>
            <a:ext cx="6170850" cy="5960317"/>
          </a:xfrm>
          <a:prstGeom prst="rect">
            <a:avLst/>
          </a:prstGeom>
        </p:spPr>
      </p:pic>
      <p:pic>
        <p:nvPicPr>
          <p:cNvPr id="35" name="Picture 34">
            <a:extLst>
              <a:ext uri="{FF2B5EF4-FFF2-40B4-BE49-F238E27FC236}">
                <a16:creationId xmlns:a16="http://schemas.microsoft.com/office/drawing/2014/main" id="{A72DD6DE-BBBD-D347-8F0F-CEA726987EB7}"/>
              </a:ext>
            </a:extLst>
          </p:cNvPr>
          <p:cNvPicPr>
            <a:picLocks noChangeAspect="1"/>
          </p:cNvPicPr>
          <p:nvPr/>
        </p:nvPicPr>
        <p:blipFill>
          <a:blip r:embed="rId9"/>
          <a:stretch>
            <a:fillRect/>
          </a:stretch>
        </p:blipFill>
        <p:spPr>
          <a:xfrm>
            <a:off x="7133833" y="19712932"/>
            <a:ext cx="6170850" cy="5934457"/>
          </a:xfrm>
          <a:prstGeom prst="rect">
            <a:avLst/>
          </a:prstGeom>
        </p:spPr>
      </p:pic>
      <p:pic>
        <p:nvPicPr>
          <p:cNvPr id="39" name="Picture 38">
            <a:extLst>
              <a:ext uri="{FF2B5EF4-FFF2-40B4-BE49-F238E27FC236}">
                <a16:creationId xmlns:a16="http://schemas.microsoft.com/office/drawing/2014/main" id="{636887A4-7561-6C47-8C96-0AD84B82AF62}"/>
              </a:ext>
            </a:extLst>
          </p:cNvPr>
          <p:cNvPicPr>
            <a:picLocks noChangeAspect="1"/>
          </p:cNvPicPr>
          <p:nvPr/>
        </p:nvPicPr>
        <p:blipFill>
          <a:blip r:embed="rId10"/>
          <a:stretch>
            <a:fillRect/>
          </a:stretch>
        </p:blipFill>
        <p:spPr>
          <a:xfrm>
            <a:off x="19800763" y="19805890"/>
            <a:ext cx="6170851" cy="5745184"/>
          </a:xfrm>
          <a:prstGeom prst="rect">
            <a:avLst/>
          </a:prstGeom>
        </p:spPr>
      </p:pic>
      <p:sp>
        <p:nvSpPr>
          <p:cNvPr id="40" name="TextBox 39">
            <a:extLst>
              <a:ext uri="{FF2B5EF4-FFF2-40B4-BE49-F238E27FC236}">
                <a16:creationId xmlns:a16="http://schemas.microsoft.com/office/drawing/2014/main" id="{0BB244BF-A18F-8F4B-927E-8CCA795B31AB}"/>
              </a:ext>
            </a:extLst>
          </p:cNvPr>
          <p:cNvSpPr txBox="1"/>
          <p:nvPr/>
        </p:nvSpPr>
        <p:spPr>
          <a:xfrm>
            <a:off x="1196065" y="13933198"/>
            <a:ext cx="9500573" cy="1292662"/>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3:  This plot shows the CME proteins we chose as controls (the five subunits of AP2 and the associated kinase, AAK1) and their counts of instances in disordered versus ordered regions found across 6 endocytic motifs.</a:t>
            </a:r>
          </a:p>
          <a:p>
            <a:endParaRPr lang="en-US" dirty="0">
              <a:ea typeface="Apple Symbols" panose="02000000000000000000" pitchFamily="2" charset="-79"/>
              <a:cs typeface="Apple Symbols" panose="02000000000000000000" pitchFamily="2" charset="-79"/>
            </a:endParaRPr>
          </a:p>
        </p:txBody>
      </p:sp>
      <p:pic>
        <p:nvPicPr>
          <p:cNvPr id="44" name="Picture 43">
            <a:extLst>
              <a:ext uri="{FF2B5EF4-FFF2-40B4-BE49-F238E27FC236}">
                <a16:creationId xmlns:a16="http://schemas.microsoft.com/office/drawing/2014/main" id="{7FF32B2D-6D50-C044-A570-686E31E9F63B}"/>
              </a:ext>
            </a:extLst>
          </p:cNvPr>
          <p:cNvPicPr>
            <a:picLocks noChangeAspect="1"/>
          </p:cNvPicPr>
          <p:nvPr/>
        </p:nvPicPr>
        <p:blipFill>
          <a:blip r:embed="rId11"/>
          <a:stretch>
            <a:fillRect/>
          </a:stretch>
        </p:blipFill>
        <p:spPr>
          <a:xfrm>
            <a:off x="514190" y="6102217"/>
            <a:ext cx="9136144" cy="7830981"/>
          </a:xfrm>
          <a:prstGeom prst="rect">
            <a:avLst/>
          </a:prstGeom>
        </p:spPr>
      </p:pic>
      <p:pic>
        <p:nvPicPr>
          <p:cNvPr id="45" name="Picture 44">
            <a:extLst>
              <a:ext uri="{FF2B5EF4-FFF2-40B4-BE49-F238E27FC236}">
                <a16:creationId xmlns:a16="http://schemas.microsoft.com/office/drawing/2014/main" id="{8516121D-BC11-294C-B051-7BAB7DF74967}"/>
              </a:ext>
            </a:extLst>
          </p:cNvPr>
          <p:cNvPicPr>
            <a:picLocks noChangeAspect="1"/>
          </p:cNvPicPr>
          <p:nvPr/>
        </p:nvPicPr>
        <p:blipFill>
          <a:blip r:embed="rId12"/>
          <a:stretch>
            <a:fillRect/>
          </a:stretch>
        </p:blipFill>
        <p:spPr>
          <a:xfrm>
            <a:off x="28211304" y="515071"/>
            <a:ext cx="4340462" cy="2187455"/>
          </a:xfrm>
          <a:prstGeom prst="rect">
            <a:avLst/>
          </a:prstGeom>
        </p:spPr>
      </p:pic>
      <p:sp>
        <p:nvSpPr>
          <p:cNvPr id="3" name="TextBox 2">
            <a:extLst>
              <a:ext uri="{FF2B5EF4-FFF2-40B4-BE49-F238E27FC236}">
                <a16:creationId xmlns:a16="http://schemas.microsoft.com/office/drawing/2014/main" id="{1A1D3249-B782-9545-894C-5B8FF037C1EC}"/>
              </a:ext>
            </a:extLst>
          </p:cNvPr>
          <p:cNvSpPr txBox="1"/>
          <p:nvPr/>
        </p:nvSpPr>
        <p:spPr>
          <a:xfrm>
            <a:off x="394339" y="29956230"/>
            <a:ext cx="8165804" cy="523220"/>
          </a:xfrm>
          <a:prstGeom prst="rect">
            <a:avLst/>
          </a:prstGeom>
          <a:noFill/>
        </p:spPr>
        <p:txBody>
          <a:bodyPr wrap="square" rtlCol="0">
            <a:spAutoFit/>
          </a:bodyPr>
          <a:lstStyle/>
          <a:p>
            <a:pPr algn="ctr"/>
            <a:r>
              <a:rPr lang="en-US" sz="2800" dirty="0">
                <a:latin typeface="Arial Rounded MT Bold" panose="020F0704030504030204" pitchFamily="34" charset="77"/>
              </a:rPr>
              <a:t>Candidate CME Genes Identified </a:t>
            </a:r>
          </a:p>
        </p:txBody>
      </p:sp>
      <p:pic>
        <p:nvPicPr>
          <p:cNvPr id="30" name="Picture 29">
            <a:extLst>
              <a:ext uri="{FF2B5EF4-FFF2-40B4-BE49-F238E27FC236}">
                <a16:creationId xmlns:a16="http://schemas.microsoft.com/office/drawing/2014/main" id="{4C7CD368-3E3A-3B44-8498-9269BC068D0E}"/>
              </a:ext>
            </a:extLst>
          </p:cNvPr>
          <p:cNvPicPr>
            <a:picLocks noChangeAspect="1"/>
          </p:cNvPicPr>
          <p:nvPr/>
        </p:nvPicPr>
        <p:blipFill>
          <a:blip r:embed="rId13"/>
          <a:stretch>
            <a:fillRect/>
          </a:stretch>
        </p:blipFill>
        <p:spPr>
          <a:xfrm>
            <a:off x="24353654" y="4847186"/>
            <a:ext cx="6263845" cy="3525268"/>
          </a:xfrm>
          <a:prstGeom prst="rect">
            <a:avLst/>
          </a:prstGeom>
        </p:spPr>
      </p:pic>
      <p:sp>
        <p:nvSpPr>
          <p:cNvPr id="31" name="TextBox 30">
            <a:extLst>
              <a:ext uri="{FF2B5EF4-FFF2-40B4-BE49-F238E27FC236}">
                <a16:creationId xmlns:a16="http://schemas.microsoft.com/office/drawing/2014/main" id="{7C219CAB-21DB-FF40-B386-C81D575199A2}"/>
              </a:ext>
            </a:extLst>
          </p:cNvPr>
          <p:cNvSpPr txBox="1"/>
          <p:nvPr/>
        </p:nvSpPr>
        <p:spPr>
          <a:xfrm>
            <a:off x="23917712" y="8561261"/>
            <a:ext cx="7003209" cy="70788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1: The AP2 Protein Adaptor Complex, colored by its subunits: AP2A, AP2B1, AP2S1, AP2M1.</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1</a:t>
            </a:r>
          </a:p>
        </p:txBody>
      </p:sp>
      <p:pic>
        <p:nvPicPr>
          <p:cNvPr id="8" name="Picture 7">
            <a:extLst>
              <a:ext uri="{FF2B5EF4-FFF2-40B4-BE49-F238E27FC236}">
                <a16:creationId xmlns:a16="http://schemas.microsoft.com/office/drawing/2014/main" id="{D030270F-8755-5642-A41F-50DB36C5969E}"/>
              </a:ext>
            </a:extLst>
          </p:cNvPr>
          <p:cNvPicPr>
            <a:picLocks noChangeAspect="1"/>
          </p:cNvPicPr>
          <p:nvPr/>
        </p:nvPicPr>
        <p:blipFill>
          <a:blip r:embed="rId14"/>
          <a:stretch>
            <a:fillRect/>
          </a:stretch>
        </p:blipFill>
        <p:spPr>
          <a:xfrm>
            <a:off x="13402174" y="19812375"/>
            <a:ext cx="6170850" cy="5809513"/>
          </a:xfrm>
          <a:prstGeom prst="rect">
            <a:avLst/>
          </a:prstGeom>
        </p:spPr>
      </p:pic>
    </p:spTree>
    <p:extLst>
      <p:ext uri="{BB962C8B-B14F-4D97-AF65-F5344CB8AC3E}">
        <p14:creationId xmlns:p14="http://schemas.microsoft.com/office/powerpoint/2010/main" val="16778529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1193</TotalTime>
  <Words>1124</Words>
  <Application>Microsoft Macintosh PowerPoint</Application>
  <PresentationFormat>Custom</PresentationFormat>
  <Paragraphs>155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Apple Symbols</vt:lpstr>
      <vt:lpstr>Arial</vt:lpstr>
      <vt:lpstr>Arial Rounded MT Bold</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Gilbert</dc:creator>
  <cp:lastModifiedBy>Hannah Gilbert</cp:lastModifiedBy>
  <cp:revision>98</cp:revision>
  <dcterms:created xsi:type="dcterms:W3CDTF">2019-04-17T14:34:00Z</dcterms:created>
  <dcterms:modified xsi:type="dcterms:W3CDTF">2019-04-19T17:36:15Z</dcterms:modified>
</cp:coreProperties>
</file>

<file path=docProps/thumbnail.jpeg>
</file>